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8" r:id="rId3"/>
    <p:sldId id="259" r:id="rId4"/>
    <p:sldId id="260" r:id="rId5"/>
    <p:sldId id="261" r:id="rId6"/>
    <p:sldId id="262" r:id="rId7"/>
    <p:sldId id="263" r:id="rId8"/>
    <p:sldId id="264" r:id="rId9"/>
    <p:sldId id="266" r:id="rId10"/>
    <p:sldId id="267" r:id="rId11"/>
    <p:sldId id="268" r:id="rId12"/>
    <p:sldId id="265"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B4C71EC6-210F-42DE-9C53-41977AD35B3D}" type="datetimeFigureOut">
              <a:rPr lang="ru-RU" smtClean="0"/>
              <a:t>19.02.2018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B4C71EC6-210F-42DE-9C53-41977AD35B3D}" type="datetimeFigureOut">
              <a:rPr lang="ru-RU" smtClean="0"/>
              <a:t>19.02.2018</a:t>
            </a:fld>
            <a:endParaRPr lang="ru-RU"/>
          </a:p>
        </p:txBody>
      </p:sp>
      <p:sp>
        <p:nvSpPr>
          <p:cNvPr id="91" name="Footer Placeholder 90"/>
          <p:cNvSpPr>
            <a:spLocks noGrp="1"/>
          </p:cNvSpPr>
          <p:nvPr>
            <p:ph type="ftr" sz="quarter" idx="11"/>
          </p:nvPr>
        </p:nvSpPr>
        <p:spPr/>
        <p:txBody>
          <a:bodyPr/>
          <a:lstStyle/>
          <a:p>
            <a:endParaRPr lang="ru-RU"/>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19.02.2018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19.02.2018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19.02.2018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19.02.2018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19.02.2018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19.02.2018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B4C71EC6-210F-42DE-9C53-41977AD35B3D}" type="datetimeFigureOut">
              <a:rPr lang="ru-RU" smtClean="0"/>
              <a:t>19.02.2018</a:t>
            </a:fld>
            <a:endParaRPr lang="ru-RU"/>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 y="2130425"/>
            <a:ext cx="4419600" cy="2234679"/>
          </a:xfrm>
        </p:spPr>
        <p:txBody>
          <a:bodyPr/>
          <a:lstStyle/>
          <a:p>
            <a:r>
              <a:rPr lang="uk-UA" dirty="0" smtClean="0">
                <a:solidFill>
                  <a:schemeClr val="bg1"/>
                </a:solidFill>
                <a:latin typeface="Georgia" panose="02040502050405020303" pitchFamily="18" charset="0"/>
              </a:rPr>
              <a:t>Виховуємо здорову дитину</a:t>
            </a:r>
            <a:endParaRPr lang="uk-UA" dirty="0">
              <a:solidFill>
                <a:schemeClr val="bg1"/>
              </a:solidFill>
              <a:latin typeface="Georgia" panose="02040502050405020303" pitchFamily="18" charset="0"/>
            </a:endParaRPr>
          </a:p>
        </p:txBody>
      </p:sp>
    </p:spTree>
    <p:extLst>
      <p:ext uri="{BB962C8B-B14F-4D97-AF65-F5344CB8AC3E}">
        <p14:creationId xmlns:p14="http://schemas.microsoft.com/office/powerpoint/2010/main" val="633528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27584" y="1124744"/>
            <a:ext cx="7776864" cy="4524315"/>
          </a:xfrm>
          <a:prstGeom prst="rect">
            <a:avLst/>
          </a:prstGeom>
        </p:spPr>
        <p:txBody>
          <a:bodyPr wrap="square">
            <a:spAutoFit/>
          </a:bodyPr>
          <a:lstStyle/>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Домінуюча гіперпротекція </a:t>
            </a:r>
            <a:r>
              <a:rPr lang="uk-UA" sz="2400" dirty="0">
                <a:solidFill>
                  <a:schemeClr val="bg1"/>
                </a:solidFill>
                <a:latin typeface="Georgia" panose="02040502050405020303" pitchFamily="18" charset="0"/>
              </a:rPr>
              <a:t>— дитину надмірно контролюють навіть у дрібницях, тому не формується самостійність, ініціативність, відповідальність</a:t>
            </a:r>
            <a:r>
              <a:rPr lang="uk-UA" sz="2400" dirty="0" smtClean="0">
                <a:solidFill>
                  <a:schemeClr val="bg1"/>
                </a:solidFill>
                <a:latin typeface="Georgia" panose="02040502050405020303" pitchFamily="18" charset="0"/>
              </a:rPr>
              <a:t>.</a:t>
            </a:r>
          </a:p>
          <a:p>
            <a:pPr marL="342900" lvl="0" indent="-342900">
              <a:buFont typeface="Wingdings" panose="05000000000000000000" pitchFamily="2" charset="2"/>
              <a:buChar char="§"/>
            </a:pPr>
            <a:endParaRPr lang="uk-UA" sz="2400" dirty="0">
              <a:solidFill>
                <a:schemeClr val="bg1"/>
              </a:solidFill>
              <a:latin typeface="Georgia" panose="02040502050405020303" pitchFamily="18" charset="0"/>
            </a:endParaRPr>
          </a:p>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Потуральна гіперпротекція </a:t>
            </a:r>
            <a:r>
              <a:rPr lang="uk-UA" sz="2400" dirty="0">
                <a:solidFill>
                  <a:schemeClr val="bg1"/>
                </a:solidFill>
                <a:latin typeface="Georgia" panose="02040502050405020303" pitchFamily="18" charset="0"/>
              </a:rPr>
              <a:t>— негативні вчинки дитини сприймаються без критики, заохочується егоїзм</a:t>
            </a:r>
            <a:r>
              <a:rPr lang="uk-UA" sz="2400" dirty="0" smtClean="0">
                <a:solidFill>
                  <a:schemeClr val="bg1"/>
                </a:solidFill>
                <a:latin typeface="Georgia" panose="02040502050405020303" pitchFamily="18" charset="0"/>
              </a:rPr>
              <a:t>.</a:t>
            </a:r>
          </a:p>
          <a:p>
            <a:pPr lvl="0"/>
            <a:endParaRPr lang="uk-UA" sz="2400" dirty="0">
              <a:solidFill>
                <a:schemeClr val="bg1"/>
              </a:solidFill>
              <a:latin typeface="Georgia" panose="02040502050405020303" pitchFamily="18" charset="0"/>
            </a:endParaRPr>
          </a:p>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Явне або приховане емоційне відторгнення </a:t>
            </a:r>
            <a:r>
              <a:rPr lang="uk-UA" sz="2400" dirty="0">
                <a:solidFill>
                  <a:schemeClr val="bg1"/>
                </a:solidFill>
                <a:latin typeface="Georgia" panose="02040502050405020303" pitchFamily="18" charset="0"/>
              </a:rPr>
              <a:t>— до дитини ставляться як до «попелюшки».</a:t>
            </a:r>
          </a:p>
        </p:txBody>
      </p:sp>
    </p:spTree>
    <p:extLst>
      <p:ext uri="{BB962C8B-B14F-4D97-AF65-F5344CB8AC3E}">
        <p14:creationId xmlns:p14="http://schemas.microsoft.com/office/powerpoint/2010/main" val="3840819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27584" y="908720"/>
            <a:ext cx="7776864" cy="4893647"/>
          </a:xfrm>
          <a:prstGeom prst="rect">
            <a:avLst/>
          </a:prstGeom>
        </p:spPr>
        <p:txBody>
          <a:bodyPr wrap="square">
            <a:spAutoFit/>
          </a:bodyPr>
          <a:lstStyle/>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Жорстке поводження з дитиною</a:t>
            </a:r>
            <a:r>
              <a:rPr lang="uk-UA" sz="2400" dirty="0">
                <a:solidFill>
                  <a:schemeClr val="bg1"/>
                </a:solidFill>
                <a:latin typeface="Georgia" panose="02040502050405020303" pitchFamily="18" charset="0"/>
              </a:rPr>
              <a:t> — постійні покарання за найменшу провину</a:t>
            </a:r>
            <a:r>
              <a:rPr lang="uk-UA" sz="2400" dirty="0" smtClean="0">
                <a:solidFill>
                  <a:schemeClr val="bg1"/>
                </a:solidFill>
                <a:latin typeface="Georgia" panose="02040502050405020303" pitchFamily="18" charset="0"/>
              </a:rPr>
              <a:t>.</a:t>
            </a:r>
          </a:p>
          <a:p>
            <a:pPr marL="342900" lvl="0" indent="-342900">
              <a:buFont typeface="Wingdings" panose="05000000000000000000" pitchFamily="2" charset="2"/>
              <a:buChar char="§"/>
            </a:pPr>
            <a:endParaRPr lang="uk-UA" sz="2400" dirty="0">
              <a:solidFill>
                <a:schemeClr val="bg1"/>
              </a:solidFill>
              <a:latin typeface="Georgia" panose="02040502050405020303" pitchFamily="18" charset="0"/>
            </a:endParaRPr>
          </a:p>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Підвищена моральна відповідальність</a:t>
            </a:r>
            <a:r>
              <a:rPr lang="uk-UA" sz="2400" dirty="0">
                <a:solidFill>
                  <a:schemeClr val="bg1"/>
                </a:solidFill>
                <a:latin typeface="Georgia" panose="02040502050405020303" pitchFamily="18" charset="0"/>
              </a:rPr>
              <a:t> — дитина відповідає за когось із менших чи навіть дорослих членів сім’ї, від неї чекають, щоб вона поводилася, як доросла</a:t>
            </a:r>
            <a:r>
              <a:rPr lang="uk-UA" sz="2400" dirty="0" smtClean="0">
                <a:solidFill>
                  <a:schemeClr val="bg1"/>
                </a:solidFill>
                <a:latin typeface="Georgia" panose="02040502050405020303" pitchFamily="18" charset="0"/>
              </a:rPr>
              <a:t>.</a:t>
            </a:r>
          </a:p>
          <a:p>
            <a:pPr marL="342900" lvl="0" indent="-342900">
              <a:buFont typeface="Wingdings" panose="05000000000000000000" pitchFamily="2" charset="2"/>
              <a:buChar char="§"/>
            </a:pPr>
            <a:endParaRPr lang="uk-UA" sz="2400" dirty="0">
              <a:solidFill>
                <a:schemeClr val="bg1"/>
              </a:solidFill>
              <a:latin typeface="Georgia" panose="02040502050405020303" pitchFamily="18" charset="0"/>
            </a:endParaRPr>
          </a:p>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Суперечливе виховання</a:t>
            </a:r>
            <a:r>
              <a:rPr lang="uk-UA" sz="2400" dirty="0">
                <a:solidFill>
                  <a:schemeClr val="bg1"/>
                </a:solidFill>
                <a:latin typeface="Georgia" panose="02040502050405020303" pitchFamily="18" charset="0"/>
              </a:rPr>
              <a:t> —</a:t>
            </a:r>
            <a:r>
              <a:rPr lang="uk-UA" sz="2400" b="1" dirty="0">
                <a:solidFill>
                  <a:schemeClr val="bg1"/>
                </a:solidFill>
                <a:latin typeface="Georgia" panose="02040502050405020303" pitchFamily="18" charset="0"/>
              </a:rPr>
              <a:t> </a:t>
            </a:r>
            <a:r>
              <a:rPr lang="uk-UA" sz="2400" dirty="0">
                <a:solidFill>
                  <a:schemeClr val="bg1"/>
                </a:solidFill>
                <a:latin typeface="Georgia" panose="02040502050405020303" pitchFamily="18" charset="0"/>
              </a:rPr>
              <a:t>мама наполягає на одному, батько — </a:t>
            </a:r>
            <a:r>
              <a:rPr lang="uk-UA" sz="2400">
                <a:solidFill>
                  <a:schemeClr val="bg1"/>
                </a:solidFill>
                <a:latin typeface="Georgia" panose="02040502050405020303" pitchFamily="18" charset="0"/>
              </a:rPr>
              <a:t>на </a:t>
            </a:r>
            <a:r>
              <a:rPr lang="uk-UA" sz="2400" smtClean="0">
                <a:solidFill>
                  <a:schemeClr val="bg1"/>
                </a:solidFill>
                <a:latin typeface="Georgia" panose="02040502050405020303" pitchFamily="18" charset="0"/>
              </a:rPr>
              <a:t>іншому</a:t>
            </a:r>
            <a:r>
              <a:rPr lang="uk-UA" sz="2400" dirty="0">
                <a:solidFill>
                  <a:schemeClr val="bg1"/>
                </a:solidFill>
                <a:latin typeface="Georgia" panose="02040502050405020303" pitchFamily="18" charset="0"/>
              </a:rPr>
              <a:t>, іноді </a:t>
            </a:r>
            <a:r>
              <a:rPr lang="uk-UA" sz="2400" dirty="0" smtClean="0">
                <a:solidFill>
                  <a:schemeClr val="bg1"/>
                </a:solidFill>
                <a:latin typeface="Georgia" panose="02040502050405020303" pitchFamily="18" charset="0"/>
              </a:rPr>
              <a:t>протилежному.</a:t>
            </a:r>
          </a:p>
          <a:p>
            <a:pPr marL="342900" lvl="0" indent="-342900">
              <a:buFont typeface="Wingdings" panose="05000000000000000000" pitchFamily="2" charset="2"/>
              <a:buChar char="§"/>
            </a:pPr>
            <a:endParaRPr lang="uk-UA" sz="2400" dirty="0">
              <a:solidFill>
                <a:schemeClr val="bg1"/>
              </a:solidFill>
              <a:latin typeface="Georgia" panose="02040502050405020303" pitchFamily="18" charset="0"/>
            </a:endParaRPr>
          </a:p>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Зміна виховних прийомів </a:t>
            </a:r>
            <a:r>
              <a:rPr lang="uk-UA" sz="2400" dirty="0">
                <a:solidFill>
                  <a:schemeClr val="bg1"/>
                </a:solidFill>
                <a:latin typeface="Georgia" panose="02040502050405020303" pitchFamily="18" charset="0"/>
              </a:rPr>
              <a:t>— різка зміна типу виховання.</a:t>
            </a:r>
          </a:p>
        </p:txBody>
      </p:sp>
    </p:spTree>
    <p:extLst>
      <p:ext uri="{BB962C8B-B14F-4D97-AF65-F5344CB8AC3E}">
        <p14:creationId xmlns:p14="http://schemas.microsoft.com/office/powerpoint/2010/main" val="2640086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27584" y="1844824"/>
            <a:ext cx="7776864" cy="815608"/>
          </a:xfrm>
          <a:prstGeom prst="rect">
            <a:avLst/>
          </a:prstGeom>
        </p:spPr>
        <p:txBody>
          <a:bodyPr wrap="square">
            <a:spAutoFit/>
          </a:bodyPr>
          <a:lstStyle/>
          <a:p>
            <a:endParaRPr lang="uk-UA" sz="2400" dirty="0"/>
          </a:p>
          <a:p>
            <a:pPr lvl="0"/>
            <a:endParaRPr lang="uk-UA" sz="2300" dirty="0">
              <a:solidFill>
                <a:schemeClr val="bg1"/>
              </a:solidFill>
              <a:latin typeface="Georgia" panose="02040502050405020303" pitchFamily="18" charset="0"/>
            </a:endParaRPr>
          </a:p>
        </p:txBody>
      </p:sp>
      <p:sp>
        <p:nvSpPr>
          <p:cNvPr id="2" name="Прямоугольник 1"/>
          <p:cNvSpPr/>
          <p:nvPr/>
        </p:nvSpPr>
        <p:spPr>
          <a:xfrm>
            <a:off x="2286000" y="2967335"/>
            <a:ext cx="4572000" cy="523220"/>
          </a:xfrm>
          <a:prstGeom prst="rect">
            <a:avLst/>
          </a:prstGeom>
        </p:spPr>
        <p:txBody>
          <a:bodyPr>
            <a:spAutoFit/>
          </a:bodyPr>
          <a:lstStyle/>
          <a:p>
            <a:pPr lvl="0" algn="ctr"/>
            <a:r>
              <a:rPr lang="uk-UA" sz="2800" b="1" dirty="0" smtClean="0">
                <a:solidFill>
                  <a:schemeClr val="bg1"/>
                </a:solidFill>
                <a:latin typeface="Georgia" panose="02040502050405020303" pitchFamily="18" charset="0"/>
              </a:rPr>
              <a:t>Дякуємо за увагу!</a:t>
            </a:r>
            <a:endParaRPr lang="uk-UA" sz="2800" b="1" dirty="0">
              <a:solidFill>
                <a:schemeClr val="bg1"/>
              </a:solidFill>
              <a:latin typeface="Georgia" panose="02040502050405020303" pitchFamily="18" charset="0"/>
            </a:endParaRPr>
          </a:p>
        </p:txBody>
      </p:sp>
    </p:spTree>
    <p:extLst>
      <p:ext uri="{BB962C8B-B14F-4D97-AF65-F5344CB8AC3E}">
        <p14:creationId xmlns:p14="http://schemas.microsoft.com/office/powerpoint/2010/main" val="4186708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085584" cy="796950"/>
          </a:xfrm>
        </p:spPr>
        <p:txBody>
          <a:bodyPr>
            <a:normAutofit/>
          </a:bodyPr>
          <a:lstStyle/>
          <a:p>
            <a:r>
              <a:rPr lang="uk-UA" dirty="0">
                <a:solidFill>
                  <a:schemeClr val="bg1"/>
                </a:solidFill>
                <a:latin typeface="Georgia" panose="02040502050405020303" pitchFamily="18" charset="0"/>
              </a:rPr>
              <a:t>Складники здоров’я </a:t>
            </a:r>
            <a:r>
              <a:rPr lang="uk-UA" dirty="0" smtClean="0">
                <a:solidFill>
                  <a:schemeClr val="bg1"/>
                </a:solidFill>
                <a:latin typeface="Georgia" panose="02040502050405020303" pitchFamily="18" charset="0"/>
              </a:rPr>
              <a:t>дитини:</a:t>
            </a:r>
            <a:endParaRPr lang="uk-UA" dirty="0">
              <a:latin typeface="Georgia" panose="02040502050405020303" pitchFamily="18" charset="0"/>
            </a:endParaRPr>
          </a:p>
        </p:txBody>
      </p:sp>
      <p:sp>
        <p:nvSpPr>
          <p:cNvPr id="3" name="Прямоугольник 2"/>
          <p:cNvSpPr/>
          <p:nvPr/>
        </p:nvSpPr>
        <p:spPr>
          <a:xfrm>
            <a:off x="827584" y="1582341"/>
            <a:ext cx="7200800" cy="4524315"/>
          </a:xfrm>
          <a:prstGeom prst="rect">
            <a:avLst/>
          </a:prstGeom>
        </p:spPr>
        <p:txBody>
          <a:bodyPr wrap="square">
            <a:spAutoFit/>
          </a:bodyPr>
          <a:lstStyle/>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Емоційний</a:t>
            </a:r>
            <a:r>
              <a:rPr lang="uk-UA" sz="2400" i="1" dirty="0">
                <a:solidFill>
                  <a:schemeClr val="bg1"/>
                </a:solidFill>
                <a:latin typeface="Georgia" panose="02040502050405020303" pitchFamily="18" charset="0"/>
              </a:rPr>
              <a:t> </a:t>
            </a:r>
            <a:r>
              <a:rPr lang="uk-UA" sz="2400" dirty="0">
                <a:solidFill>
                  <a:schemeClr val="bg1"/>
                </a:solidFill>
                <a:latin typeface="Georgia" panose="02040502050405020303" pitchFamily="18" charset="0"/>
              </a:rPr>
              <a:t>— здатність розуміти, висловлювати та контролювати свої почуття.</a:t>
            </a:r>
          </a:p>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Соціальний</a:t>
            </a:r>
            <a:r>
              <a:rPr lang="uk-UA" sz="2400" i="1" dirty="0">
                <a:solidFill>
                  <a:schemeClr val="bg1"/>
                </a:solidFill>
                <a:latin typeface="Georgia" panose="02040502050405020303" pitchFamily="18" charset="0"/>
              </a:rPr>
              <a:t> </a:t>
            </a:r>
            <a:r>
              <a:rPr lang="uk-UA" sz="2400" dirty="0">
                <a:solidFill>
                  <a:schemeClr val="bg1"/>
                </a:solidFill>
                <a:latin typeface="Georgia" panose="02040502050405020303" pitchFamily="18" charset="0"/>
              </a:rPr>
              <a:t>— вміння адекватно сприймати соціальне оточення та взаємодіяти з ним — вибудовувати стосунки з родиною, друзями, колективом тощо.</a:t>
            </a:r>
          </a:p>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Особистісний </a:t>
            </a:r>
            <a:r>
              <a:rPr lang="uk-UA" sz="2400" dirty="0">
                <a:solidFill>
                  <a:schemeClr val="bg1"/>
                </a:solidFill>
                <a:latin typeface="Georgia" panose="02040502050405020303" pitchFamily="18" charset="0"/>
              </a:rPr>
              <a:t>— спроможність сприймати себе як особистість завдяки здатності до самопізнання, самоаналізу, самооцінки тощо.</a:t>
            </a:r>
          </a:p>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Інтелектуальний</a:t>
            </a:r>
            <a:r>
              <a:rPr lang="uk-UA" sz="2400" i="1" dirty="0">
                <a:solidFill>
                  <a:schemeClr val="bg1"/>
                </a:solidFill>
                <a:latin typeface="Georgia" panose="02040502050405020303" pitchFamily="18" charset="0"/>
              </a:rPr>
              <a:t> </a:t>
            </a:r>
            <a:r>
              <a:rPr lang="uk-UA" sz="2400" dirty="0">
                <a:solidFill>
                  <a:schemeClr val="bg1"/>
                </a:solidFill>
                <a:latin typeface="Georgia" panose="02040502050405020303" pitchFamily="18" charset="0"/>
              </a:rPr>
              <a:t>— вміння отримувати, аналізувати та використовувати необхідну інформацію.</a:t>
            </a:r>
          </a:p>
        </p:txBody>
      </p:sp>
    </p:spTree>
    <p:extLst>
      <p:ext uri="{BB962C8B-B14F-4D97-AF65-F5344CB8AC3E}">
        <p14:creationId xmlns:p14="http://schemas.microsoft.com/office/powerpoint/2010/main" val="3917792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27584" y="1582341"/>
            <a:ext cx="7200800" cy="4154984"/>
          </a:xfrm>
          <a:prstGeom prst="rect">
            <a:avLst/>
          </a:prstGeom>
        </p:spPr>
        <p:txBody>
          <a:bodyPr wrap="square">
            <a:spAutoFit/>
          </a:bodyPr>
          <a:lstStyle/>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Фізичний </a:t>
            </a:r>
            <a:r>
              <a:rPr lang="uk-UA" sz="2400" dirty="0">
                <a:solidFill>
                  <a:schemeClr val="bg1"/>
                </a:solidFill>
                <a:latin typeface="Georgia" panose="02040502050405020303" pitchFamily="18" charset="0"/>
              </a:rPr>
              <a:t>— відсутність фізичних розладів та больових відчуттів.</a:t>
            </a:r>
          </a:p>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Моральний </a:t>
            </a:r>
            <a:r>
              <a:rPr lang="uk-UA" sz="2400">
                <a:solidFill>
                  <a:schemeClr val="bg1"/>
                </a:solidFill>
                <a:latin typeface="Georgia" panose="02040502050405020303" pitchFamily="18" charset="0"/>
              </a:rPr>
              <a:t>— </a:t>
            </a:r>
            <a:r>
              <a:rPr lang="uk-UA" sz="2400" smtClean="0">
                <a:solidFill>
                  <a:schemeClr val="bg1"/>
                </a:solidFill>
                <a:latin typeface="Georgia" panose="02040502050405020303" pitchFamily="18" charset="0"/>
              </a:rPr>
              <a:t>дотримання </a:t>
            </a:r>
            <a:r>
              <a:rPr lang="uk-UA" sz="2400" dirty="0">
                <a:solidFill>
                  <a:schemeClr val="bg1"/>
                </a:solidFill>
                <a:latin typeface="Georgia" panose="02040502050405020303" pitchFamily="18" charset="0"/>
              </a:rPr>
              <a:t>норм і принципів поведінки людини відповідно до сучасних вимог суспільства.</a:t>
            </a:r>
          </a:p>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Психологічний </a:t>
            </a:r>
            <a:r>
              <a:rPr lang="uk-UA" sz="2400" dirty="0">
                <a:solidFill>
                  <a:schemeClr val="bg1"/>
                </a:solidFill>
                <a:latin typeface="Georgia" panose="02040502050405020303" pitchFamily="18" charset="0"/>
              </a:rPr>
              <a:t>— повноцінний психічний розвиток особистості на всіх етапах онтогенезу, адаптованість у соціумі, відсутність розладів особистісного розвитку, здатність протидіяти стресу тощо (містить у собі всі попередні складники). </a:t>
            </a:r>
          </a:p>
        </p:txBody>
      </p:sp>
    </p:spTree>
    <p:extLst>
      <p:ext uri="{BB962C8B-B14F-4D97-AF65-F5344CB8AC3E}">
        <p14:creationId xmlns:p14="http://schemas.microsoft.com/office/powerpoint/2010/main" val="1837402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335906"/>
            <a:ext cx="8085584" cy="796950"/>
          </a:xfrm>
        </p:spPr>
        <p:txBody>
          <a:bodyPr>
            <a:normAutofit/>
          </a:bodyPr>
          <a:lstStyle/>
          <a:p>
            <a:r>
              <a:rPr lang="uk-UA" dirty="0" smtClean="0">
                <a:solidFill>
                  <a:schemeClr val="bg1"/>
                </a:solidFill>
                <a:latin typeface="Georgia" panose="02040502050405020303" pitchFamily="18" charset="0"/>
              </a:rPr>
              <a:t>Психологічний комфорт —</a:t>
            </a:r>
            <a:endParaRPr lang="uk-UA" dirty="0">
              <a:solidFill>
                <a:schemeClr val="bg1"/>
              </a:solidFill>
              <a:latin typeface="Georgia" panose="02040502050405020303" pitchFamily="18" charset="0"/>
            </a:endParaRPr>
          </a:p>
        </p:txBody>
      </p:sp>
      <p:sp>
        <p:nvSpPr>
          <p:cNvPr id="3" name="Прямоугольник 2"/>
          <p:cNvSpPr/>
          <p:nvPr/>
        </p:nvSpPr>
        <p:spPr>
          <a:xfrm>
            <a:off x="1835696" y="2492896"/>
            <a:ext cx="6840761" cy="1815882"/>
          </a:xfrm>
          <a:prstGeom prst="rect">
            <a:avLst/>
          </a:prstGeom>
        </p:spPr>
        <p:txBody>
          <a:bodyPr wrap="square">
            <a:spAutoFit/>
          </a:bodyPr>
          <a:lstStyle/>
          <a:p>
            <a:r>
              <a:rPr lang="uk-UA" sz="2800" dirty="0" smtClean="0">
                <a:solidFill>
                  <a:schemeClr val="bg1"/>
                </a:solidFill>
                <a:latin typeface="Georgia" panose="02040502050405020303" pitchFamily="18" charset="0"/>
              </a:rPr>
              <a:t>стан </a:t>
            </a:r>
            <a:r>
              <a:rPr lang="uk-UA" sz="2800" dirty="0">
                <a:solidFill>
                  <a:schemeClr val="bg1"/>
                </a:solidFill>
                <a:latin typeface="Georgia" panose="02040502050405020303" pitchFamily="18" charset="0"/>
              </a:rPr>
              <a:t>душевної рівноваги, спокою, захищеності, коли особистість задоволена своїм буттям, оптимістична тощо.</a:t>
            </a:r>
          </a:p>
        </p:txBody>
      </p:sp>
    </p:spTree>
    <p:extLst>
      <p:ext uri="{BB962C8B-B14F-4D97-AF65-F5344CB8AC3E}">
        <p14:creationId xmlns:p14="http://schemas.microsoft.com/office/powerpoint/2010/main" val="4027827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980728"/>
            <a:ext cx="8085584" cy="796950"/>
          </a:xfrm>
        </p:spPr>
        <p:txBody>
          <a:bodyPr>
            <a:noAutofit/>
          </a:bodyPr>
          <a:lstStyle/>
          <a:p>
            <a:r>
              <a:rPr lang="uk-UA" dirty="0">
                <a:solidFill>
                  <a:schemeClr val="bg1"/>
                </a:solidFill>
                <a:latin typeface="Georgia" panose="02040502050405020303" pitchFamily="18" charset="0"/>
              </a:rPr>
              <a:t>Особливості проявів характеру дитини, що потребують </a:t>
            </a:r>
            <a:r>
              <a:rPr lang="uk-UA" dirty="0" smtClean="0">
                <a:solidFill>
                  <a:schemeClr val="bg1"/>
                </a:solidFill>
                <a:latin typeface="Georgia" panose="02040502050405020303" pitchFamily="18" charset="0"/>
              </a:rPr>
              <a:t>уваги:</a:t>
            </a:r>
            <a:endParaRPr lang="uk-UA" dirty="0">
              <a:solidFill>
                <a:schemeClr val="bg1"/>
              </a:solidFill>
              <a:latin typeface="Georgia" panose="02040502050405020303" pitchFamily="18" charset="0"/>
            </a:endParaRPr>
          </a:p>
        </p:txBody>
      </p:sp>
      <p:sp>
        <p:nvSpPr>
          <p:cNvPr id="3" name="Прямоугольник 2"/>
          <p:cNvSpPr/>
          <p:nvPr/>
        </p:nvSpPr>
        <p:spPr>
          <a:xfrm>
            <a:off x="827584" y="1844824"/>
            <a:ext cx="7776864" cy="4693593"/>
          </a:xfrm>
          <a:prstGeom prst="rect">
            <a:avLst/>
          </a:prstGeom>
        </p:spPr>
        <p:txBody>
          <a:bodyPr wrap="square">
            <a:spAutoFit/>
          </a:bodyPr>
          <a:lstStyle/>
          <a:p>
            <a:pPr marL="342900" lvl="0" indent="-342900">
              <a:buFont typeface="Wingdings" panose="05000000000000000000" pitchFamily="2" charset="2"/>
              <a:buChar char="§"/>
            </a:pPr>
            <a:r>
              <a:rPr lang="uk-UA" sz="2300" b="1" dirty="0">
                <a:solidFill>
                  <a:schemeClr val="bg1"/>
                </a:solidFill>
                <a:latin typeface="Georgia" panose="02040502050405020303" pitchFamily="18" charset="0"/>
              </a:rPr>
              <a:t>Емоційність.</a:t>
            </a:r>
            <a:r>
              <a:rPr lang="uk-UA" sz="2300" dirty="0">
                <a:solidFill>
                  <a:schemeClr val="bg1"/>
                </a:solidFill>
                <a:latin typeface="Georgia" panose="02040502050405020303" pitchFamily="18" charset="0"/>
              </a:rPr>
              <a:t> Дитина дуже чутлива, їй не притаманні здоровий раціоналізм та практицизм при нормальному розвиткові інтелекту. Вона наївна, може плакати від співчуття, все бере близько до серця, проявляє підвищену вразливість в емоційних ситуаціях (розлука з рідними, труднощі в спілкуванні з однолітками тощо</a:t>
            </a:r>
            <a:r>
              <a:rPr lang="uk-UA" sz="2300" dirty="0" smtClean="0">
                <a:solidFill>
                  <a:schemeClr val="bg1"/>
                </a:solidFill>
                <a:latin typeface="Georgia" panose="02040502050405020303" pitchFamily="18" charset="0"/>
              </a:rPr>
              <a:t>).</a:t>
            </a:r>
          </a:p>
          <a:p>
            <a:pPr lvl="0"/>
            <a:endParaRPr lang="uk-UA" sz="2300" dirty="0">
              <a:solidFill>
                <a:schemeClr val="bg1"/>
              </a:solidFill>
              <a:latin typeface="Georgia" panose="02040502050405020303" pitchFamily="18" charset="0"/>
            </a:endParaRPr>
          </a:p>
          <a:p>
            <a:pPr marL="342900" lvl="0" indent="-342900">
              <a:buFont typeface="Wingdings" panose="05000000000000000000" pitchFamily="2" charset="2"/>
              <a:buChar char="§"/>
            </a:pPr>
            <a:r>
              <a:rPr lang="uk-UA" sz="2300" b="1" dirty="0">
                <a:solidFill>
                  <a:schemeClr val="bg1"/>
                </a:solidFill>
                <a:latin typeface="Georgia" panose="02040502050405020303" pitchFamily="18" charset="0"/>
              </a:rPr>
              <a:t>Вразливість.</a:t>
            </a:r>
            <a:r>
              <a:rPr lang="uk-UA" sz="2300" dirty="0">
                <a:solidFill>
                  <a:schemeClr val="bg1"/>
                </a:solidFill>
                <a:latin typeface="Georgia" panose="02040502050405020303" pitchFamily="18" charset="0"/>
              </a:rPr>
              <a:t> Ця риса характеру дитини є особливим різновидом емоційної пам’яті, що закріплює в її підсвідомості неприємні події та враження. Така дитина довго пам’ятає образи, страхи, болісно переживає минуле.</a:t>
            </a:r>
          </a:p>
        </p:txBody>
      </p:sp>
    </p:spTree>
    <p:extLst>
      <p:ext uri="{BB962C8B-B14F-4D97-AF65-F5344CB8AC3E}">
        <p14:creationId xmlns:p14="http://schemas.microsoft.com/office/powerpoint/2010/main" val="1665407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27584" y="836712"/>
            <a:ext cx="7776864" cy="5755422"/>
          </a:xfrm>
          <a:prstGeom prst="rect">
            <a:avLst/>
          </a:prstGeom>
        </p:spPr>
        <p:txBody>
          <a:bodyPr wrap="square">
            <a:spAutoFit/>
          </a:bodyPr>
          <a:lstStyle/>
          <a:p>
            <a:pPr marL="342900" lvl="0" indent="-342900">
              <a:buFont typeface="Wingdings" panose="05000000000000000000" pitchFamily="2" charset="2"/>
              <a:buChar char="§"/>
            </a:pPr>
            <a:r>
              <a:rPr lang="uk-UA" sz="2300" b="1" dirty="0">
                <a:solidFill>
                  <a:schemeClr val="bg1"/>
                </a:solidFill>
                <a:latin typeface="Georgia" panose="02040502050405020303" pitchFamily="18" charset="0"/>
              </a:rPr>
              <a:t>Імпресивність.</a:t>
            </a:r>
            <a:r>
              <a:rPr lang="uk-UA" sz="2300" dirty="0">
                <a:solidFill>
                  <a:schemeClr val="bg1"/>
                </a:solidFill>
                <a:latin typeface="Georgia" panose="02040502050405020303" pitchFamily="18" charset="0"/>
              </a:rPr>
              <a:t> Схильність до внутрішніх переживань — дитина тривалий час стримує та накопичує емоційні реакції, приховує їх, а потім несподівано для інших «вибухає</a:t>
            </a:r>
            <a:r>
              <a:rPr lang="uk-UA" sz="2300" dirty="0" smtClean="0">
                <a:solidFill>
                  <a:schemeClr val="bg1"/>
                </a:solidFill>
                <a:latin typeface="Georgia" panose="02040502050405020303" pitchFamily="18" charset="0"/>
              </a:rPr>
              <a:t>».</a:t>
            </a:r>
          </a:p>
          <a:p>
            <a:pPr lvl="0"/>
            <a:endParaRPr lang="uk-UA" sz="2300" dirty="0">
              <a:solidFill>
                <a:schemeClr val="bg1"/>
              </a:solidFill>
              <a:latin typeface="Georgia" panose="02040502050405020303" pitchFamily="18" charset="0"/>
            </a:endParaRPr>
          </a:p>
          <a:p>
            <a:pPr marL="342900" lvl="0" indent="-342900">
              <a:buFont typeface="Wingdings" panose="05000000000000000000" pitchFamily="2" charset="2"/>
              <a:buChar char="§"/>
            </a:pPr>
            <a:r>
              <a:rPr lang="uk-UA" sz="2300" b="1" dirty="0">
                <a:solidFill>
                  <a:schemeClr val="bg1"/>
                </a:solidFill>
                <a:latin typeface="Georgia" panose="02040502050405020303" pitchFamily="18" charset="0"/>
              </a:rPr>
              <a:t>Беззахисність.</a:t>
            </a:r>
            <a:r>
              <a:rPr lang="uk-UA" sz="2300" dirty="0">
                <a:solidFill>
                  <a:schemeClr val="bg1"/>
                </a:solidFill>
                <a:latin typeface="Georgia" panose="02040502050405020303" pitchFamily="18" charset="0"/>
              </a:rPr>
              <a:t> Дитина не може «дати відсіч» кривднику, плаче, не знаходить у відповідь потрібних слів, гостро переживає приниження. За вдачею вона добра, довірлива, прямодушна. Погано витримує біль ― фізичний і душевний, </a:t>
            </a:r>
            <a:r>
              <a:rPr lang="en-US" sz="2300" dirty="0" smtClean="0">
                <a:solidFill>
                  <a:schemeClr val="bg1"/>
                </a:solidFill>
                <a:latin typeface="Georgia" panose="02040502050405020303" pitchFamily="18" charset="0"/>
              </a:rPr>
              <a:t>— </a:t>
            </a:r>
            <a:r>
              <a:rPr lang="uk-UA" sz="2300" dirty="0" smtClean="0">
                <a:solidFill>
                  <a:schemeClr val="bg1"/>
                </a:solidFill>
                <a:latin typeface="Georgia" panose="02040502050405020303" pitchFamily="18" charset="0"/>
              </a:rPr>
              <a:t>чутлива </a:t>
            </a:r>
            <a:r>
              <a:rPr lang="uk-UA" sz="2300" dirty="0">
                <a:solidFill>
                  <a:schemeClr val="bg1"/>
                </a:solidFill>
                <a:latin typeface="Georgia" panose="02040502050405020303" pitchFamily="18" charset="0"/>
              </a:rPr>
              <a:t>до конфліктів, погроз, брутальності, диктату</a:t>
            </a:r>
            <a:r>
              <a:rPr lang="uk-UA" sz="2300" dirty="0" smtClean="0">
                <a:solidFill>
                  <a:schemeClr val="bg1"/>
                </a:solidFill>
                <a:latin typeface="Georgia" panose="02040502050405020303" pitchFamily="18" charset="0"/>
              </a:rPr>
              <a:t>.</a:t>
            </a:r>
          </a:p>
          <a:p>
            <a:pPr marL="342900" lvl="0" indent="-342900">
              <a:buFont typeface="Wingdings" panose="05000000000000000000" pitchFamily="2" charset="2"/>
              <a:buChar char="§"/>
            </a:pPr>
            <a:endParaRPr lang="uk-UA" sz="2300" dirty="0" smtClean="0">
              <a:solidFill>
                <a:schemeClr val="bg1"/>
              </a:solidFill>
              <a:latin typeface="Georgia" panose="02040502050405020303" pitchFamily="18" charset="0"/>
            </a:endParaRPr>
          </a:p>
          <a:p>
            <a:pPr marL="342900" indent="-342900">
              <a:buFont typeface="Wingdings" panose="05000000000000000000" pitchFamily="2" charset="2"/>
              <a:buChar char="§"/>
            </a:pPr>
            <a:r>
              <a:rPr lang="uk-UA" sz="2300" b="1" dirty="0">
                <a:solidFill>
                  <a:schemeClr val="bg1"/>
                </a:solidFill>
                <a:latin typeface="Georgia" panose="02040502050405020303" pitchFamily="18" charset="0"/>
              </a:rPr>
              <a:t>Агресивність.</a:t>
            </a:r>
            <a:r>
              <a:rPr lang="uk-UA" sz="2300" dirty="0">
                <a:solidFill>
                  <a:schemeClr val="bg1"/>
                </a:solidFill>
                <a:latin typeface="Georgia" panose="02040502050405020303" pitchFamily="18" charset="0"/>
              </a:rPr>
              <a:t> Дитина нападає на однолітків, обзиває, б’є їх, відбирає і ламає іграшки, псує речі, навмисно вживає грубі висловлювання.</a:t>
            </a:r>
          </a:p>
          <a:p>
            <a:pPr marL="342900" lvl="0" indent="-342900">
              <a:buFont typeface="Wingdings" panose="05000000000000000000" pitchFamily="2" charset="2"/>
              <a:buChar char="§"/>
            </a:pPr>
            <a:endParaRPr lang="uk-UA" sz="2300" dirty="0">
              <a:solidFill>
                <a:schemeClr val="bg1"/>
              </a:solidFill>
              <a:latin typeface="Georgia" panose="02040502050405020303" pitchFamily="18" charset="0"/>
            </a:endParaRPr>
          </a:p>
        </p:txBody>
      </p:sp>
    </p:spTree>
    <p:extLst>
      <p:ext uri="{BB962C8B-B14F-4D97-AF65-F5344CB8AC3E}">
        <p14:creationId xmlns:p14="http://schemas.microsoft.com/office/powerpoint/2010/main" val="1557804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27584" y="908720"/>
            <a:ext cx="7776864" cy="6478697"/>
          </a:xfrm>
          <a:prstGeom prst="rect">
            <a:avLst/>
          </a:prstGeom>
        </p:spPr>
        <p:txBody>
          <a:bodyPr wrap="square">
            <a:spAutoFit/>
          </a:bodyPr>
          <a:lstStyle/>
          <a:p>
            <a:pPr marL="342900" indent="-342900">
              <a:buFont typeface="Wingdings" panose="05000000000000000000" pitchFamily="2" charset="2"/>
              <a:buChar char="§"/>
            </a:pPr>
            <a:r>
              <a:rPr lang="uk-UA" sz="2300" b="1" dirty="0">
                <a:solidFill>
                  <a:schemeClr val="bg1"/>
                </a:solidFill>
                <a:latin typeface="Georgia" panose="02040502050405020303" pitchFamily="18" charset="0"/>
              </a:rPr>
              <a:t>Виражене почуття власного Я.</a:t>
            </a:r>
            <a:r>
              <a:rPr lang="uk-UA" sz="2300" dirty="0">
                <a:solidFill>
                  <a:schemeClr val="bg1"/>
                </a:solidFill>
                <a:latin typeface="Georgia" panose="02040502050405020303" pitchFamily="18" charset="0"/>
              </a:rPr>
              <a:t> Дитина має свої погляди, відчуває сильну потребу в самоствердженні, самостійна, активна, прагне до лідерства (хоча їй не завжди це вдається), її важко змусити перепросити. Дуже чутлива до несправедливості і фальші. </a:t>
            </a:r>
            <a:r>
              <a:rPr lang="uk-UA" sz="2300" smtClean="0">
                <a:solidFill>
                  <a:schemeClr val="bg1"/>
                </a:solidFill>
                <a:latin typeface="Georgia" panose="02040502050405020303" pitchFamily="18" charset="0"/>
              </a:rPr>
              <a:t>Помічаючи </a:t>
            </a:r>
            <a:r>
              <a:rPr lang="uk-UA" sz="2300" dirty="0">
                <a:solidFill>
                  <a:schemeClr val="bg1"/>
                </a:solidFill>
                <a:latin typeface="Georgia" panose="02040502050405020303" pitchFamily="18" charset="0"/>
              </a:rPr>
              <a:t>нерозуміння з боку дорослих, впадає у відчай та відмовляється від контактів</a:t>
            </a:r>
            <a:r>
              <a:rPr lang="uk-UA" sz="2300" dirty="0" smtClean="0">
                <a:solidFill>
                  <a:schemeClr val="bg1"/>
                </a:solidFill>
                <a:latin typeface="Georgia" panose="02040502050405020303" pitchFamily="18" charset="0"/>
              </a:rPr>
              <a:t>.</a:t>
            </a:r>
          </a:p>
          <a:p>
            <a:pPr marL="342900" indent="-342900">
              <a:buFont typeface="Wingdings" panose="05000000000000000000" pitchFamily="2" charset="2"/>
              <a:buChar char="§"/>
            </a:pPr>
            <a:endParaRPr lang="uk-UA" sz="2300" dirty="0" smtClean="0">
              <a:solidFill>
                <a:schemeClr val="bg1"/>
              </a:solidFill>
              <a:latin typeface="Georgia" panose="02040502050405020303" pitchFamily="18" charset="0"/>
            </a:endParaRPr>
          </a:p>
          <a:p>
            <a:pPr marL="342900" lvl="0" indent="-342900">
              <a:buFont typeface="Wingdings" panose="05000000000000000000" pitchFamily="2" charset="2"/>
              <a:buChar char="§"/>
            </a:pPr>
            <a:r>
              <a:rPr lang="uk-UA" sz="2300" b="1" dirty="0">
                <a:solidFill>
                  <a:schemeClr val="bg1"/>
                </a:solidFill>
                <a:latin typeface="Georgia" panose="02040502050405020303" pitchFamily="18" charset="0"/>
              </a:rPr>
              <a:t>Тривожність.</a:t>
            </a:r>
            <a:r>
              <a:rPr lang="uk-UA" sz="2300" dirty="0">
                <a:solidFill>
                  <a:schemeClr val="bg1"/>
                </a:solidFill>
                <a:latin typeface="Georgia" panose="02040502050405020303" pitchFamily="18" charset="0"/>
              </a:rPr>
              <a:t> Дитина вирізняється надмірним занепокоєнням, завжди очікує найгіршого. Вона почувається безпорадною, побоюється грати у нові ігри, освоювати нові види діяльності. У тривожної дитини надмірно високі вимоги до себе, вона дуже самокритична.</a:t>
            </a:r>
          </a:p>
          <a:p>
            <a:endParaRPr lang="uk-UA" sz="2300" dirty="0" smtClean="0">
              <a:solidFill>
                <a:schemeClr val="bg1"/>
              </a:solidFill>
              <a:latin typeface="Georgia" panose="02040502050405020303" pitchFamily="18" charset="0"/>
            </a:endParaRPr>
          </a:p>
          <a:p>
            <a:endParaRPr lang="uk-UA" sz="2400" dirty="0"/>
          </a:p>
          <a:p>
            <a:pPr lvl="0"/>
            <a:endParaRPr lang="uk-UA" sz="2300" dirty="0">
              <a:solidFill>
                <a:schemeClr val="bg1"/>
              </a:solidFill>
              <a:latin typeface="Georgia" panose="02040502050405020303" pitchFamily="18" charset="0"/>
            </a:endParaRPr>
          </a:p>
        </p:txBody>
      </p:sp>
    </p:spTree>
    <p:extLst>
      <p:ext uri="{BB962C8B-B14F-4D97-AF65-F5344CB8AC3E}">
        <p14:creationId xmlns:p14="http://schemas.microsoft.com/office/powerpoint/2010/main" val="39464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27584" y="1340768"/>
            <a:ext cx="7776864" cy="4508927"/>
          </a:xfrm>
          <a:prstGeom prst="rect">
            <a:avLst/>
          </a:prstGeom>
        </p:spPr>
        <p:txBody>
          <a:bodyPr wrap="square">
            <a:spAutoFit/>
          </a:bodyPr>
          <a:lstStyle/>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Підвищена рухливість.</a:t>
            </a:r>
            <a:r>
              <a:rPr lang="uk-UA" sz="2400" i="1" dirty="0">
                <a:solidFill>
                  <a:schemeClr val="bg1"/>
                </a:solidFill>
                <a:latin typeface="Georgia" panose="02040502050405020303" pitchFamily="18" charset="0"/>
              </a:rPr>
              <a:t> </a:t>
            </a:r>
            <a:r>
              <a:rPr lang="uk-UA" sz="2400" dirty="0">
                <a:solidFill>
                  <a:schemeClr val="bg1"/>
                </a:solidFill>
                <a:latin typeface="Georgia" panose="02040502050405020303" pitchFamily="18" charset="0"/>
              </a:rPr>
              <a:t>Дитина дуже рухлива, їй складно всидіти на одному місці, змовчати, підкоритися інструкції, вона запальна, дратівлива, нескоординована та незібрана ― штовхає однолітків, швидко забуває образи. Такій дитині складно контролювати свою увагу, вона легко відволікається, ставить безліч запитань, хоча рідко коли чекає на відповідь, прагне до всього доторкнутися, все помацати, особливо якщо бачить нові предмети.</a:t>
            </a:r>
          </a:p>
          <a:p>
            <a:endParaRPr lang="uk-UA" sz="2400" dirty="0"/>
          </a:p>
          <a:p>
            <a:pPr lvl="0"/>
            <a:endParaRPr lang="uk-UA" sz="2300" dirty="0">
              <a:solidFill>
                <a:schemeClr val="bg1"/>
              </a:solidFill>
              <a:latin typeface="Georgia" panose="02040502050405020303" pitchFamily="18" charset="0"/>
            </a:endParaRPr>
          </a:p>
        </p:txBody>
      </p:sp>
    </p:spTree>
    <p:extLst>
      <p:ext uri="{BB962C8B-B14F-4D97-AF65-F5344CB8AC3E}">
        <p14:creationId xmlns:p14="http://schemas.microsoft.com/office/powerpoint/2010/main" val="2320233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980728"/>
            <a:ext cx="8208912" cy="796950"/>
          </a:xfrm>
        </p:spPr>
        <p:txBody>
          <a:bodyPr>
            <a:noAutofit/>
          </a:bodyPr>
          <a:lstStyle/>
          <a:p>
            <a:r>
              <a:rPr lang="uk-UA" dirty="0">
                <a:solidFill>
                  <a:schemeClr val="bg1"/>
                </a:solidFill>
                <a:latin typeface="Georgia" panose="02040502050405020303" pitchFamily="18" charset="0"/>
              </a:rPr>
              <a:t>Типи неправильного сімейного </a:t>
            </a:r>
            <a:r>
              <a:rPr lang="uk-UA" dirty="0" smtClean="0">
                <a:solidFill>
                  <a:schemeClr val="bg1"/>
                </a:solidFill>
                <a:latin typeface="Georgia" panose="02040502050405020303" pitchFamily="18" charset="0"/>
              </a:rPr>
              <a:t>виховання:</a:t>
            </a:r>
            <a:endParaRPr lang="uk-UA" dirty="0">
              <a:solidFill>
                <a:schemeClr val="bg1"/>
              </a:solidFill>
              <a:latin typeface="Georgia" panose="02040502050405020303" pitchFamily="18" charset="0"/>
            </a:endParaRPr>
          </a:p>
        </p:txBody>
      </p:sp>
      <p:sp>
        <p:nvSpPr>
          <p:cNvPr id="3" name="Прямоугольник 2"/>
          <p:cNvSpPr/>
          <p:nvPr/>
        </p:nvSpPr>
        <p:spPr>
          <a:xfrm>
            <a:off x="827584" y="1988840"/>
            <a:ext cx="7776864" cy="4154984"/>
          </a:xfrm>
          <a:prstGeom prst="rect">
            <a:avLst/>
          </a:prstGeom>
        </p:spPr>
        <p:txBody>
          <a:bodyPr wrap="square">
            <a:spAutoFit/>
          </a:bodyPr>
          <a:lstStyle/>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Гіпопротекція </a:t>
            </a:r>
            <a:r>
              <a:rPr lang="uk-UA" sz="2400" dirty="0">
                <a:solidFill>
                  <a:schemeClr val="bg1"/>
                </a:solidFill>
                <a:latin typeface="Georgia" panose="02040502050405020303" pitchFamily="18" charset="0"/>
              </a:rPr>
              <a:t>— дитину надано самій собі, вона майже не знає батьківської допомоги, підтримки та контролю</a:t>
            </a:r>
            <a:r>
              <a:rPr lang="uk-UA" sz="2400" dirty="0" smtClean="0">
                <a:solidFill>
                  <a:schemeClr val="bg1"/>
                </a:solidFill>
                <a:latin typeface="Georgia" panose="02040502050405020303" pitchFamily="18" charset="0"/>
              </a:rPr>
              <a:t>.</a:t>
            </a:r>
          </a:p>
          <a:p>
            <a:pPr marL="342900" lvl="0" indent="-342900">
              <a:buFont typeface="Wingdings" panose="05000000000000000000" pitchFamily="2" charset="2"/>
              <a:buChar char="§"/>
            </a:pPr>
            <a:endParaRPr lang="uk-UA" sz="2400" dirty="0">
              <a:solidFill>
                <a:schemeClr val="bg1"/>
              </a:solidFill>
              <a:latin typeface="Georgia" panose="02040502050405020303" pitchFamily="18" charset="0"/>
            </a:endParaRPr>
          </a:p>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Прихована гіпопротекція </a:t>
            </a:r>
            <a:r>
              <a:rPr lang="uk-UA" sz="2400" dirty="0">
                <a:solidFill>
                  <a:schemeClr val="bg1"/>
                </a:solidFill>
                <a:latin typeface="Georgia" panose="02040502050405020303" pitchFamily="18" charset="0"/>
              </a:rPr>
              <a:t>— формальний контроль з боку батьків (те, що не можна зараз, можна зробити потім</a:t>
            </a:r>
            <a:r>
              <a:rPr lang="uk-UA" sz="2400" dirty="0" smtClean="0">
                <a:solidFill>
                  <a:schemeClr val="bg1"/>
                </a:solidFill>
                <a:latin typeface="Georgia" panose="02040502050405020303" pitchFamily="18" charset="0"/>
              </a:rPr>
              <a:t>).</a:t>
            </a:r>
          </a:p>
          <a:p>
            <a:pPr marL="342900" lvl="0" indent="-342900">
              <a:buFont typeface="Wingdings" panose="05000000000000000000" pitchFamily="2" charset="2"/>
              <a:buChar char="§"/>
            </a:pPr>
            <a:endParaRPr lang="uk-UA" sz="2400" dirty="0">
              <a:solidFill>
                <a:schemeClr val="bg1"/>
              </a:solidFill>
              <a:latin typeface="Georgia" panose="02040502050405020303" pitchFamily="18" charset="0"/>
            </a:endParaRPr>
          </a:p>
          <a:p>
            <a:pPr marL="342900" lvl="0" indent="-342900">
              <a:buFont typeface="Wingdings" panose="05000000000000000000" pitchFamily="2" charset="2"/>
              <a:buChar char="§"/>
            </a:pPr>
            <a:r>
              <a:rPr lang="uk-UA" sz="2400" b="1" dirty="0">
                <a:solidFill>
                  <a:schemeClr val="bg1"/>
                </a:solidFill>
                <a:latin typeface="Georgia" panose="02040502050405020303" pitchFamily="18" charset="0"/>
              </a:rPr>
              <a:t>Потуральна гіпопротекція </a:t>
            </a:r>
            <a:r>
              <a:rPr lang="uk-UA" sz="2400" dirty="0">
                <a:solidFill>
                  <a:schemeClr val="bg1"/>
                </a:solidFill>
                <a:latin typeface="Georgia" panose="02040502050405020303" pitchFamily="18" charset="0"/>
              </a:rPr>
              <a:t>— рівень опіки незначний, тоді як рівень забезпечення матеріальних потреб дитини є доволі високим.</a:t>
            </a:r>
          </a:p>
        </p:txBody>
      </p:sp>
    </p:spTree>
    <p:extLst>
      <p:ext uri="{BB962C8B-B14F-4D97-AF65-F5344CB8AC3E}">
        <p14:creationId xmlns:p14="http://schemas.microsoft.com/office/powerpoint/2010/main" val="1831196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Паркет">
  <a:themeElements>
    <a:clrScheme name="Другая 11">
      <a:dk1>
        <a:sysClr val="windowText" lastClr="000000"/>
      </a:dk1>
      <a:lt1>
        <a:sysClr val="window" lastClr="FFFFFF"/>
      </a:lt1>
      <a:dk2>
        <a:srgbClr val="F56C05"/>
      </a:dk2>
      <a:lt2>
        <a:srgbClr val="FFF39D"/>
      </a:lt2>
      <a:accent1>
        <a:srgbClr val="B34901"/>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23</TotalTime>
  <Words>311</Words>
  <Application>Microsoft Office PowerPoint</Application>
  <PresentationFormat>Экран (4:3)</PresentationFormat>
  <Paragraphs>44</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Паркет</vt:lpstr>
      <vt:lpstr>Виховуємо здорову дитину</vt:lpstr>
      <vt:lpstr>Складники здоров’я дитини:</vt:lpstr>
      <vt:lpstr>Презентация PowerPoint</vt:lpstr>
      <vt:lpstr>Психологічний комфорт —</vt:lpstr>
      <vt:lpstr>Особливості проявів характеру дитини, що потребують уваги:</vt:lpstr>
      <vt:lpstr>Презентация PowerPoint</vt:lpstr>
      <vt:lpstr>Презентация PowerPoint</vt:lpstr>
      <vt:lpstr>Презентация PowerPoint</vt:lpstr>
      <vt:lpstr>Типи неправильного сімейного виховання:</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Виховуємо здорову дитину</dc:title>
  <dc:creator>Романюк Наталя</dc:creator>
  <cp:lastModifiedBy>Романюк Наталя</cp:lastModifiedBy>
  <cp:revision>7</cp:revision>
  <dcterms:modified xsi:type="dcterms:W3CDTF">2018-02-19T09:33:40Z</dcterms:modified>
</cp:coreProperties>
</file>