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rada.com.ua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840518" y="1793003"/>
            <a:ext cx="5457785" cy="1204306"/>
          </a:xfrm>
        </p:spPr>
        <p:txBody>
          <a:bodyPr/>
          <a:lstStyle/>
          <a:p>
            <a:r>
              <a:rPr lang="uk-UA" b="1" dirty="0"/>
              <a:t>Гра як фундаментальна технологія виховання </a:t>
            </a:r>
            <a:r>
              <a:rPr lang="uk-UA" b="1" dirty="0" smtClean="0"/>
              <a:t>людини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/>
              <a:t>(за Миколою </a:t>
            </a:r>
            <a:r>
              <a:rPr lang="uk-UA" i="1" dirty="0" smtClean="0"/>
              <a:t>Шутем</a:t>
            </a:r>
            <a:r>
              <a:rPr lang="uk-UA" i="1" dirty="0"/>
              <a:t>, семіотичний підхід)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0597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980728"/>
            <a:ext cx="73448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За словами педагога Олександра Самойленка,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b="1" dirty="0" smtClean="0"/>
              <a:t>у </a:t>
            </a:r>
            <a:r>
              <a:rPr lang="uk-UA" sz="2400" b="1" dirty="0"/>
              <a:t>іграх без правил правила необхідно знати особливо ретельно</a:t>
            </a:r>
            <a:r>
              <a:rPr lang="uk-UA" sz="2400" dirty="0"/>
              <a:t>. Якщо правила гри нудні, монотонні, невимогливі — гра втрачає привабливість і сенс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dirty="0" smtClean="0"/>
              <a:t>у </a:t>
            </a:r>
            <a:r>
              <a:rPr lang="uk-UA" sz="2400" dirty="0"/>
              <a:t>цілому. Якщо вони громіздкі, не прозорі, не зрозумілі — діти грати не будуть, оскільки </a:t>
            </a:r>
            <a:r>
              <a:rPr lang="uk-UA" sz="2400" dirty="0" smtClean="0"/>
              <a:t>в </a:t>
            </a:r>
            <a:r>
              <a:rPr lang="uk-UA" sz="2400" dirty="0"/>
              <a:t>них виникне страх бути неуспішними, мати недоречний вигляд. Віра </a:t>
            </a:r>
            <a:r>
              <a:rPr lang="uk-UA" sz="2400" dirty="0" smtClean="0"/>
              <a:t>в </a:t>
            </a:r>
            <a:r>
              <a:rPr lang="uk-UA" sz="2400" dirty="0"/>
              <a:t>гру надає дітям високої відповідальності за неї, тому правила, навіть іноді досить жорсткі, </a:t>
            </a:r>
            <a:r>
              <a:rPr lang="uk-UA" sz="2400" dirty="0" smtClean="0"/>
              <a:t>діти приймають повністю</a:t>
            </a:r>
            <a:r>
              <a:rPr lang="uk-UA" sz="2400" dirty="0"/>
              <a:t>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2458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2060848"/>
            <a:ext cx="7344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Водночас </a:t>
            </a:r>
            <a:r>
              <a:rPr lang="uk-UA" sz="2400" dirty="0"/>
              <a:t>прояви «ігрової хитрості», бажання обійти деякі норми, дещо змінити їх, привнести в них щось своє є постійними супутниками дитячої </a:t>
            </a:r>
            <a:r>
              <a:rPr lang="uk-UA" sz="2400" dirty="0" smtClean="0"/>
              <a:t>гри</a:t>
            </a:r>
            <a:r>
              <a:rPr lang="uk-UA" sz="2400" dirty="0"/>
              <a:t>.</a:t>
            </a:r>
            <a:r>
              <a:rPr lang="uk-UA" sz="2400" dirty="0" smtClean="0"/>
              <a:t> Це вкотре </a:t>
            </a:r>
            <a:r>
              <a:rPr lang="uk-UA" sz="2400" dirty="0"/>
              <a:t>підтверджує </a:t>
            </a:r>
            <a:r>
              <a:rPr lang="uk-UA" sz="2400" b="1" dirty="0"/>
              <a:t>відмінність гри від реального життя</a:t>
            </a:r>
            <a:r>
              <a:rPr lang="uk-UA" sz="2400" dirty="0"/>
              <a:t>, </a:t>
            </a:r>
            <a:r>
              <a:rPr lang="uk-UA" sz="2400" dirty="0" smtClean="0"/>
              <a:t>адже </a:t>
            </a:r>
            <a:r>
              <a:rPr lang="uk-UA" sz="2400" dirty="0"/>
              <a:t>досягнення </a:t>
            </a:r>
            <a:r>
              <a:rPr lang="uk-UA" sz="2400" dirty="0" smtClean="0"/>
              <a:t>в </a:t>
            </a:r>
            <a:r>
              <a:rPr lang="uk-UA" sz="2400" dirty="0"/>
              <a:t>грі все ж таки є символічними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6970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2060848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Імпровізаційність перебігу подій</a:t>
            </a:r>
            <a:r>
              <a:rPr lang="uk-UA" sz="2400" dirty="0"/>
              <a:t> гри гарантує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dirty="0" smtClean="0"/>
              <a:t>появу </a:t>
            </a:r>
            <a:r>
              <a:rPr lang="uk-UA" sz="2400" dirty="0"/>
              <a:t>відчуття, яке французький психолог і педагог </a:t>
            </a:r>
            <a:r>
              <a:rPr lang="uk-UA" sz="2400" dirty="0" smtClean="0"/>
              <a:t>Анрі </a:t>
            </a:r>
            <a:r>
              <a:rPr lang="uk-UA" sz="2400" dirty="0"/>
              <a:t>Валлон називав «присмаком пригод», </a:t>
            </a:r>
            <a:r>
              <a:rPr lang="uk-UA" sz="2400" dirty="0" smtClean="0"/>
              <a:t>передчуттям близької </a:t>
            </a:r>
            <a:r>
              <a:rPr lang="uk-UA" sz="2400" dirty="0"/>
              <a:t>таємниці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01655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908720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Правила гри можуть </a:t>
            </a:r>
            <a:r>
              <a:rPr lang="uk-UA" sz="2400" b="1" dirty="0"/>
              <a:t>містити</a:t>
            </a:r>
            <a:r>
              <a:rPr lang="uk-UA" sz="2400" dirty="0" smtClean="0"/>
              <a:t>:</a:t>
            </a:r>
            <a:endParaRPr lang="en-US" sz="2400" dirty="0" smtClean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i="1" dirty="0" smtClean="0"/>
              <a:t>ціль </a:t>
            </a:r>
            <a:r>
              <a:rPr lang="uk-UA" sz="2400" i="1" dirty="0"/>
              <a:t>гри</a:t>
            </a:r>
            <a:r>
              <a:rPr lang="uk-UA" sz="2400" dirty="0"/>
              <a:t> — навіщо, для чого ми граємо, на що можемо сподіватися, що можемо одержати в результаті, хто буде вважатися переможцем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i="1" dirty="0"/>
              <a:t>напрям і перспективу розгортання гри</a:t>
            </a:r>
            <a:r>
              <a:rPr lang="uk-UA" sz="2400" dirty="0"/>
              <a:t> — образ, алгоритм, шлях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i="1" dirty="0"/>
              <a:t>морально-етичний кодекс гри</a:t>
            </a:r>
            <a:r>
              <a:rPr lang="uk-UA" sz="2400" dirty="0"/>
              <a:t> — ігрове табу, тобто що можна, що ні, чому не можна виходити за межі встановлених правил, норм; каральні </a:t>
            </a:r>
            <a:r>
              <a:rPr lang="uk-UA" sz="2400" dirty="0" smtClean="0"/>
              <a:t>санкції (що </a:t>
            </a:r>
            <a:r>
              <a:rPr lang="uk-UA" sz="2400" dirty="0"/>
              <a:t>за це буде) або навпаки — </a:t>
            </a:r>
            <a:r>
              <a:rPr lang="uk-UA" sz="2400" dirty="0" smtClean="0"/>
              <a:t>яку </a:t>
            </a:r>
            <a:r>
              <a:rPr lang="uk-UA" sz="2400" dirty="0"/>
              <a:t>цінність </a:t>
            </a:r>
            <a:r>
              <a:rPr lang="uk-UA" sz="2400" dirty="0" smtClean="0"/>
              <a:t>затверджує гра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92124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988840"/>
            <a:ext cx="7056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Гра </a:t>
            </a:r>
            <a:r>
              <a:rPr lang="uk-UA" sz="2400" dirty="0" smtClean="0"/>
              <a:t>є </a:t>
            </a:r>
            <a:r>
              <a:rPr lang="uk-UA" sz="2400" dirty="0"/>
              <a:t>таким </a:t>
            </a:r>
            <a:r>
              <a:rPr lang="uk-UA" sz="2400" b="1" dirty="0"/>
              <a:t>діяльнісним і культурним феноменом</a:t>
            </a:r>
            <a:r>
              <a:rPr lang="uk-UA" sz="2400" dirty="0"/>
              <a:t>, який повно й широко розкриває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суть </a:t>
            </a:r>
            <a:r>
              <a:rPr lang="uk-UA" sz="2400" dirty="0"/>
              <a:t>буття людини. У грі людина навчається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і </a:t>
            </a:r>
            <a:r>
              <a:rPr lang="uk-UA" sz="2400" dirty="0"/>
              <a:t>розвивається, розважається і бавиться, проявляє </a:t>
            </a:r>
            <a:r>
              <a:rPr lang="uk-UA" sz="2400" dirty="0" smtClean="0"/>
              <a:t>творчий потенціал </a:t>
            </a:r>
            <a:r>
              <a:rPr lang="uk-UA" sz="2400" dirty="0"/>
              <a:t>у повному </a:t>
            </a:r>
            <a:r>
              <a:rPr lang="uk-UA" sz="2400" dirty="0" smtClean="0"/>
              <a:t>його діапазоні.</a:t>
            </a:r>
            <a:r>
              <a:rPr lang="uk-UA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36589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196752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Щоб </a:t>
            </a:r>
            <a:r>
              <a:rPr lang="uk-UA" sz="2400" b="1" dirty="0"/>
              <a:t>досягти високого рівня організації різних видів гри</a:t>
            </a:r>
            <a:r>
              <a:rPr lang="uk-UA" sz="2400" dirty="0"/>
              <a:t>, необхідно навчитися бачити форму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dirty="0" smtClean="0"/>
              <a:t>і </a:t>
            </a:r>
            <a:r>
              <a:rPr lang="uk-UA" sz="2400" dirty="0"/>
              <a:t>внутрішній світ «Магічного кристала гри», оперуючи ігровими цілями, ролями, діями, </a:t>
            </a:r>
            <a:r>
              <a:rPr lang="uk-UA" sz="2400" dirty="0" smtClean="0"/>
              <a:t>відносинами</a:t>
            </a:r>
            <a:r>
              <a:rPr lang="uk-UA" sz="2400" dirty="0"/>
              <a:t>, правилами і результатами. Нескінченний творчий потенціал гри є причиною діамантового блиску кристала, який </a:t>
            </a:r>
            <a:r>
              <a:rPr lang="uk-UA" sz="2400" dirty="0" smtClean="0"/>
              <a:t>і привертає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dirty="0" smtClean="0"/>
              <a:t>увагу </a:t>
            </a:r>
            <a:r>
              <a:rPr lang="uk-UA" sz="2400" dirty="0"/>
              <a:t>людей, робить </a:t>
            </a:r>
            <a:r>
              <a:rPr lang="uk-UA" sz="2400" dirty="0" smtClean="0"/>
              <a:t>цей кристал </a:t>
            </a:r>
            <a:r>
              <a:rPr lang="uk-UA" sz="2400" dirty="0"/>
              <a:t>істинно дорогоцінним і привабливим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004008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2420888"/>
            <a:ext cx="6840760" cy="217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Контакти:</a:t>
            </a:r>
          </a:p>
          <a:p>
            <a:pPr algn="ctr"/>
            <a:endParaRPr lang="uk-UA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uk-UA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Портал освітян України «Педрада»</a:t>
            </a:r>
          </a:p>
          <a:p>
            <a:pPr algn="ctr">
              <a:lnSpc>
                <a:spcPts val="2600"/>
              </a:lnSpc>
              <a:spcBef>
                <a:spcPts val="1200"/>
              </a:spcBef>
            </a:pP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www.pedrada.com.ua</a:t>
            </a:r>
            <a:endParaRPr lang="uk-UA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2600"/>
              </a:lnSpc>
              <a:spcBef>
                <a:spcPts val="1200"/>
              </a:spcBef>
            </a:pPr>
            <a:r>
              <a:rPr lang="uk-UA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0 </a:t>
            </a:r>
            <a:r>
              <a:rPr lang="en-US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800 212 012</a:t>
            </a:r>
            <a:endParaRPr lang="en-US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284932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uk-UA" sz="3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Бажаємо </a:t>
            </a:r>
            <a:r>
              <a:rPr lang="uk-UA" sz="32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успіхів!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0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24744"/>
            <a:ext cx="69847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Походження</a:t>
            </a:r>
            <a:r>
              <a:rPr lang="uk-UA" sz="2400" dirty="0"/>
              <a:t> слів «люди», «люд», «людський» чудово пояснює природу, сутність і характер перебування людини у світі. Однокореневі слова ludus, ludere перекладаються як «грати», «гравець», «школа», «забава», «жарт», «розвага». Людина-гравець (homo </a:t>
            </a:r>
            <a:r>
              <a:rPr lang="en-US" sz="2400" dirty="0" smtClean="0"/>
              <a:t>ludens</a:t>
            </a:r>
            <a:r>
              <a:rPr lang="uk-UA" sz="2400" dirty="0" smtClean="0"/>
              <a:t>) така </a:t>
            </a:r>
            <a:r>
              <a:rPr lang="uk-UA" sz="2400" dirty="0"/>
              <a:t>ж значуща, </a:t>
            </a:r>
            <a:r>
              <a:rPr lang="uk-UA" sz="2400" dirty="0" smtClean="0"/>
              <a:t>як і </a:t>
            </a:r>
            <a:r>
              <a:rPr lang="uk-UA" sz="2400" dirty="0"/>
              <a:t>людина розумна (homo sapiens) або людина-творець (homo faber). Більше того, це є синкретична форма людського Я.</a:t>
            </a:r>
          </a:p>
          <a:p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7333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24744"/>
            <a:ext cx="698477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Грати</a:t>
            </a:r>
            <a:r>
              <a:rPr lang="uk-UA" sz="2400" dirty="0"/>
              <a:t> </a:t>
            </a:r>
            <a:r>
              <a:rPr lang="uk-UA" sz="2400" dirty="0" smtClean="0"/>
              <a:t>— </a:t>
            </a:r>
            <a:r>
              <a:rPr lang="uk-UA" sz="2400" b="1" dirty="0" smtClean="0"/>
              <a:t>це </a:t>
            </a:r>
            <a:r>
              <a:rPr lang="uk-UA" sz="2400" b="1" dirty="0"/>
              <a:t>повнокровно й змістовно жити</a:t>
            </a:r>
            <a:r>
              <a:rPr lang="uk-UA" sz="2400" dirty="0"/>
              <a:t>: приймати й віддавати, навчатися й навчати, самоорганізовуватися й організовувати певні процеси, творити й бути творчим виконавцем, генерувати, адаптувати ідеї й стимулювати до цих </a:t>
            </a:r>
            <a:r>
              <a:rPr lang="uk-UA" sz="2400" dirty="0" smtClean="0"/>
              <a:t>актів </a:t>
            </a:r>
            <a:r>
              <a:rPr lang="uk-UA" sz="2400" dirty="0"/>
              <a:t>інших, проектувати дії й досягати мети, радіти й розважатися, захоплювати й захоплюватися, набиратися духовності й дарувати </a:t>
            </a:r>
            <a:r>
              <a:rPr lang="uk-UA" sz="2400" dirty="0" smtClean="0"/>
              <a:t>щиросердне </a:t>
            </a:r>
            <a:r>
              <a:rPr lang="uk-UA" sz="2400" dirty="0"/>
              <a:t>тепло. Це справедливо і для дорослого,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і </a:t>
            </a:r>
            <a:r>
              <a:rPr lang="uk-UA" sz="2400" dirty="0"/>
              <a:t>для дитини.</a:t>
            </a:r>
          </a:p>
          <a:p>
            <a:r>
              <a:rPr lang="uk-U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2416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24744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Структуру гри</a:t>
            </a:r>
            <a:r>
              <a:rPr lang="uk-UA" sz="2400" dirty="0"/>
              <a:t> як виду діяльності становлять</a:t>
            </a:r>
            <a:r>
              <a:rPr lang="uk-UA" sz="2400" dirty="0" smtClean="0"/>
              <a:t>:</a:t>
            </a:r>
            <a:endParaRPr lang="en-US" sz="2400" dirty="0" smtClean="0"/>
          </a:p>
          <a:p>
            <a:endParaRPr lang="uk-UA" sz="24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i="1" dirty="0"/>
              <a:t>цілепокладання — </a:t>
            </a:r>
            <a:r>
              <a:rPr lang="uk-UA" sz="2400" dirty="0"/>
              <a:t>уміння поставити ціль і визначити цикл завдань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i="1" dirty="0"/>
              <a:t>планування</a:t>
            </a:r>
            <a:r>
              <a:rPr lang="uk-UA" sz="2400" dirty="0"/>
              <a:t> — уміння передбачати розвиток </a:t>
            </a:r>
            <a:r>
              <a:rPr lang="uk-UA" sz="2400" dirty="0" smtClean="0"/>
              <a:t>подій</a:t>
            </a:r>
            <a:r>
              <a:rPr lang="uk-UA" sz="2400" dirty="0"/>
              <a:t>, прогнозувати процеси, операції, результати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i="1" dirty="0"/>
              <a:t>реалізація цілі —</a:t>
            </a:r>
            <a:r>
              <a:rPr lang="uk-UA" sz="2400" dirty="0"/>
              <a:t> уміння йти за алгоритмом гри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i="1" dirty="0" smtClean="0"/>
              <a:t>аналізування </a:t>
            </a:r>
            <a:r>
              <a:rPr lang="ru-RU" sz="2400" i="1" dirty="0"/>
              <a:t>отриманих результатів</a:t>
            </a:r>
            <a:r>
              <a:rPr lang="uk-UA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5159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628800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Гра</a:t>
            </a:r>
            <a:r>
              <a:rPr lang="uk-UA" sz="2400" dirty="0"/>
              <a:t> є моделюванням дійсності і означенням якогось її фрагмента.</a:t>
            </a:r>
            <a:r>
              <a:rPr lang="uk-UA" sz="2400" i="1" dirty="0"/>
              <a:t> </a:t>
            </a:r>
            <a:r>
              <a:rPr lang="uk-UA" sz="2400" dirty="0"/>
              <a:t>Під таке широке трактування підпадає і самоуправління поведінкою,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і </a:t>
            </a:r>
            <a:r>
              <a:rPr lang="uk-UA" sz="2400" dirty="0"/>
              <a:t>успадкування, </a:t>
            </a:r>
            <a:r>
              <a:rPr lang="uk-UA" sz="2400" dirty="0" smtClean="0"/>
              <a:t>відтворення і збагачення суспільного </a:t>
            </a:r>
            <a:r>
              <a:rPr lang="uk-UA" sz="2400" dirty="0"/>
              <a:t>досвіду, </a:t>
            </a:r>
            <a:r>
              <a:rPr lang="uk-UA" sz="2400" dirty="0" smtClean="0"/>
              <a:t>формування </a:t>
            </a:r>
            <a:r>
              <a:rPr lang="uk-UA" sz="2400" dirty="0"/>
              <a:t>та узагальнення творчих компетенцій особистості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4383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0195" y="1916832"/>
            <a:ext cx="6984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Моделювати дійсність</a:t>
            </a:r>
            <a:r>
              <a:rPr lang="uk-UA" sz="2400" dirty="0"/>
              <a:t> </a:t>
            </a:r>
            <a:r>
              <a:rPr lang="uk-UA" sz="2400" dirty="0" smtClean="0"/>
              <a:t>— це </a:t>
            </a:r>
            <a:r>
              <a:rPr lang="uk-UA" sz="2400" dirty="0"/>
              <a:t>створювати щось за обраним оригіналом, моделлю або образом, тобто формувати щось реальне засобами умовного з метою досліджувати складне явище, процеси, об’єкти, зв’язки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63830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54940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Гру як систему можна представити у вигляді </a:t>
            </a:r>
            <a:r>
              <a:rPr lang="uk-UA" sz="2000" b="1" dirty="0"/>
              <a:t>«Магічного кристала гри»</a:t>
            </a:r>
            <a:r>
              <a:rPr lang="uk-UA" sz="2000" dirty="0"/>
              <a:t>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uk-UA" sz="2000" dirty="0" smtClean="0"/>
              <a:t>Його </a:t>
            </a:r>
            <a:r>
              <a:rPr lang="uk-UA" sz="2000" dirty="0"/>
              <a:t>основою є реальні взаємини між учасниками ігрового процесу (поверхня АБВГ). Уявіть собі безкінечне поле життя,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uk-UA" sz="2000" dirty="0" smtClean="0"/>
              <a:t>в </a:t>
            </a:r>
            <a:r>
              <a:rPr lang="uk-UA" sz="2000" dirty="0"/>
              <a:t>якому виокремлюється його фрагмент (поверхня АБВГ експонує на моделі сегмент площини життя) — основа майбутньої гри. Саме її учасники ігрового процесу і розбудовуватимуть, планомірно піднімаючись до вершини </a:t>
            </a:r>
            <a:r>
              <a:rPr lang="uk-UA" sz="2000" dirty="0" smtClean="0"/>
              <a:t>кристала.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uk-UA" sz="2000" dirty="0"/>
          </a:p>
        </p:txBody>
      </p:sp>
      <p:pic>
        <p:nvPicPr>
          <p:cNvPr id="9" name="Рисунок 8" descr="пирамида_Шуть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4" y="1052736"/>
            <a:ext cx="2647835" cy="32698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297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908720"/>
            <a:ext cx="74168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Чотири поверхні</a:t>
            </a:r>
            <a:r>
              <a:rPr lang="uk-UA" sz="2000" dirty="0"/>
              <a:t> «Магічного кристала гри», що забезпечують </a:t>
            </a:r>
            <a:r>
              <a:rPr lang="uk-UA" sz="2000" dirty="0" smtClean="0"/>
              <a:t>його </a:t>
            </a:r>
            <a:r>
              <a:rPr lang="uk-UA" sz="2000" dirty="0"/>
              <a:t>стійкість, це є обов’язкові компоненти гри: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000" i="1" dirty="0"/>
              <a:t>поверхня АРБ — </a:t>
            </a:r>
            <a:r>
              <a:rPr lang="uk-UA" sz="2000" b="1" dirty="0"/>
              <a:t>ідея і сюжет гри</a:t>
            </a:r>
            <a:r>
              <a:rPr lang="uk-UA" sz="2000" dirty="0"/>
              <a:t>, які, виступаючи конкретною або умовною областю дійсності, мають чітку мету 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й </a:t>
            </a:r>
            <a:r>
              <a:rPr lang="uk-UA" sz="2000" dirty="0"/>
              <a:t>обумовлюють зміст гри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000" i="1" dirty="0"/>
              <a:t>поверхня БРВ — </a:t>
            </a:r>
            <a:r>
              <a:rPr lang="uk-UA" sz="2000" b="1" dirty="0"/>
              <a:t>ігрові ролі, функції, зобов’язання</a:t>
            </a:r>
            <a:r>
              <a:rPr lang="uk-UA" sz="2000" dirty="0"/>
              <a:t>, прийняті 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на </a:t>
            </a:r>
            <a:r>
              <a:rPr lang="uk-UA" sz="2000" dirty="0"/>
              <a:t>себе самостійно завдяки правилам гри учасниками ігрового процесу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000" i="1" dirty="0"/>
              <a:t>поверхня ВРГ — </a:t>
            </a:r>
            <a:r>
              <a:rPr lang="uk-UA" sz="2000" b="1" dirty="0"/>
              <a:t>ігрові дії й операції</a:t>
            </a:r>
            <a:r>
              <a:rPr lang="uk-UA" sz="2000" dirty="0"/>
              <a:t> як спосіб реалізації ігрової мети, завдань і ролей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000" i="1" dirty="0"/>
              <a:t>поверхня АРГ — </a:t>
            </a:r>
            <a:r>
              <a:rPr lang="uk-UA" sz="2000" b="1" dirty="0"/>
              <a:t>засоби досягнення ігрової мети</a:t>
            </a:r>
            <a:r>
              <a:rPr lang="uk-UA" sz="2000" dirty="0"/>
              <a:t>: тактильні контакти, предмети (ігровий реквізит) — реальні, умовні, частково умовні разом </a:t>
            </a:r>
            <a:r>
              <a:rPr lang="uk-UA" sz="2000" dirty="0" smtClean="0"/>
              <a:t>із семіотичними </a:t>
            </a:r>
            <a:r>
              <a:rPr lang="uk-UA" sz="2000" dirty="0"/>
              <a:t>значеннями</a:t>
            </a:r>
          </a:p>
        </p:txBody>
      </p:sp>
    </p:spTree>
    <p:extLst>
      <p:ext uri="{BB962C8B-B14F-4D97-AF65-F5344CB8AC3E}">
        <p14:creationId xmlns:p14="http://schemas.microsoft.com/office/powerpoint/2010/main" val="3804046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1628800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Утворений усіма поверхнями піраміди внутрішній об’єм створює об’єм гри, обмежений на моделі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uk-UA" sz="2400" dirty="0" smtClean="0"/>
              <a:t>всіма </a:t>
            </a:r>
            <a:r>
              <a:rPr lang="uk-UA" sz="2400" dirty="0"/>
              <a:t>гранями кристала.</a:t>
            </a:r>
          </a:p>
          <a:p>
            <a:endParaRPr lang="en-US" sz="2400" dirty="0" smtClean="0"/>
          </a:p>
          <a:p>
            <a:r>
              <a:rPr lang="uk-UA" sz="2400" dirty="0" smtClean="0"/>
              <a:t>Вершиною </a:t>
            </a:r>
            <a:r>
              <a:rPr lang="uk-UA" sz="2400" dirty="0"/>
              <a:t>кристала є ще одна постійна одиниця структури гри — </a:t>
            </a:r>
            <a:r>
              <a:rPr lang="uk-UA" sz="2400" b="1" dirty="0"/>
              <a:t>виграш</a:t>
            </a:r>
            <a:r>
              <a:rPr lang="uk-UA" sz="2400" dirty="0"/>
              <a:t> (точка Р), тобто, </a:t>
            </a:r>
            <a:r>
              <a:rPr lang="uk-UA" sz="2400" b="1" dirty="0"/>
              <a:t>Результат</a:t>
            </a:r>
            <a:r>
              <a:rPr lang="uk-UA" sz="2400" dirty="0"/>
              <a:t>, насичений </a:t>
            </a:r>
            <a:r>
              <a:rPr lang="uk-UA" sz="2400" b="1" dirty="0"/>
              <a:t>Радістю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17539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51</TotalTime>
  <Words>495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Углы</vt:lpstr>
      <vt:lpstr>Гра як фундаментальна технологія виховання людини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 як фундаментальна технологія виховання людини</dc:title>
  <dc:creator>Романюк Наталя</dc:creator>
  <cp:lastModifiedBy>Романюк Наталя</cp:lastModifiedBy>
  <cp:revision>16</cp:revision>
  <dcterms:modified xsi:type="dcterms:W3CDTF">2018-02-19T15:40:16Z</dcterms:modified>
</cp:coreProperties>
</file>