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5" r:id="rId3"/>
    <p:sldId id="301" r:id="rId4"/>
    <p:sldId id="261" r:id="rId5"/>
    <p:sldId id="295" r:id="rId6"/>
    <p:sldId id="296" r:id="rId7"/>
    <p:sldId id="297" r:id="rId8"/>
    <p:sldId id="298" r:id="rId9"/>
    <p:sldId id="283" r:id="rId10"/>
    <p:sldId id="263" r:id="rId11"/>
    <p:sldId id="299" r:id="rId12"/>
    <p:sldId id="300" r:id="rId13"/>
    <p:sldId id="265" r:id="rId14"/>
    <p:sldId id="273" r:id="rId15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1461E89-E361-4C13-90FA-966A7A764A7B}">
          <p14:sldIdLst>
            <p14:sldId id="256"/>
            <p14:sldId id="275"/>
            <p14:sldId id="301"/>
            <p14:sldId id="261"/>
            <p14:sldId id="295"/>
            <p14:sldId id="296"/>
            <p14:sldId id="297"/>
            <p14:sldId id="298"/>
            <p14:sldId id="283"/>
            <p14:sldId id="263"/>
            <p14:sldId id="299"/>
            <p14:sldId id="300"/>
            <p14:sldId id="26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1836F-B912-4512-930D-9090A8739324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EE6C7-D1C3-4B4A-8302-24634134F3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07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B346C-0204-4D30-A06A-41828D897F83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A52A6-ED43-490F-995F-AA4B676816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843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platforma.com.u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764704"/>
            <a:ext cx="8208912" cy="2160240"/>
          </a:xfrm>
        </p:spPr>
        <p:txBody>
          <a:bodyPr>
            <a:noAutofit/>
          </a:bodyPr>
          <a:lstStyle/>
          <a:p>
            <a:r>
              <a:rPr lang="uk-UA" sz="5400" b="1" dirty="0"/>
              <a:t>Інноваційна діяльність закладу дошкільної освіти</a:t>
            </a:r>
            <a:endParaRPr lang="ru-RU" sz="5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59832" y="4077072"/>
            <a:ext cx="55801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Тамара </a:t>
            </a:r>
            <a:r>
              <a:rPr lang="uk-UA" sz="2000" b="1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Панасюк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,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екс-завідувач сектору дошкільної освіти департаменту загальної середньої та дошкільної освіти Міністерства освіти і науки України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6454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467544" y="1700808"/>
            <a:ext cx="8219256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sz="2800" dirty="0"/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0932" y="-216013"/>
            <a:ext cx="889248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uk-UA" sz="2400" dirty="0"/>
          </a:p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має містити:</a:t>
            </a:r>
          </a:p>
          <a:p>
            <a:pPr lvl="0"/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ідею експерименту та обґрунтування актуальності дослідження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чітко окреслені об’єкт, предмет, мету та завдання експерименту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теоретико­-методологічні основи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 дослідження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дослідження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 наукової новизни, теоретичного і практичного значення дослідження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 та етапи проведення дослідно­-експериментальної роботи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 про автора педагогічної ініціативи, наукового керівника дослідно-­експериментальної роботи — місце роботи, посада, кваліфікаційна категорія, педагогічне, вчене звання, науковий ступінь, контактний телефон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 наявного й необхідного забезпечення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дослідно­експериментальної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391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467544" y="1345199"/>
            <a:ext cx="3024336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sz="2800" dirty="0"/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19" y="1159408"/>
            <a:ext cx="40324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має містити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заходи, спрямовані на реалізацію завдань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дослідно­експериментальної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роботи, визначені в заявці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звіт про виконання кожного етапу експерименту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46"/>
          <a:stretch/>
        </p:blipFill>
        <p:spPr>
          <a:xfrm>
            <a:off x="4398587" y="1597226"/>
            <a:ext cx="4493894" cy="345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31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467544" y="1700808"/>
            <a:ext cx="8219256" cy="39604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sz="2800" dirty="0"/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5199" y="1844824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проведення експерименту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оприлюднюють на таких заходах, як:</a:t>
            </a:r>
          </a:p>
          <a:p>
            <a:pPr lvl="0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всеукраїнські та/або регіональні науково­-практичні конференції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семінари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 круглого столу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виставки тощо</a:t>
            </a:r>
          </a:p>
        </p:txBody>
      </p:sp>
    </p:spTree>
    <p:extLst>
      <p:ext uri="{BB962C8B-B14F-4D97-AF65-F5344CB8AC3E}">
        <p14:creationId xmlns:p14="http://schemas.microsoft.com/office/powerpoint/2010/main" val="754774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1196752"/>
            <a:ext cx="30963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підставі висновків відповідної комісії Науково-методичної ради Міністерства освіти і науки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 приймають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про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освітніх інновацій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систему освіти України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448" y="1355500"/>
            <a:ext cx="5541404" cy="415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21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1700808"/>
            <a:ext cx="5166320" cy="2734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uk-UA" altLang="uk-UA" sz="2800" b="1" dirty="0">
                <a:solidFill>
                  <a:srgbClr val="000000"/>
                </a:solidFill>
                <a:ea typeface="Tahoma" pitchFamily="34" charset="0"/>
                <a:cs typeface="Calibri" pitchFamily="34" charset="0"/>
              </a:rPr>
              <a:t>Бажаємо успіхів!</a:t>
            </a:r>
            <a:endParaRPr lang="uk-UA" altLang="uk-UA" sz="2800" dirty="0">
              <a:solidFill>
                <a:srgbClr val="000000"/>
              </a:solidFill>
              <a:ea typeface="Tahoma" pitchFamily="34" charset="0"/>
              <a:cs typeface="Calibri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endParaRPr lang="uk-UA" altLang="uk-UA" sz="2800" b="1" dirty="0">
              <a:solidFill>
                <a:srgbClr val="000000"/>
              </a:solidFill>
              <a:ea typeface="Tahoma" pitchFamily="34" charset="0"/>
              <a:cs typeface="Calibri" pitchFamily="34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uk-UA" altLang="uk-UA" sz="2800" b="1" dirty="0">
                <a:solidFill>
                  <a:srgbClr val="000000"/>
                </a:solidFill>
                <a:ea typeface="Tahoma" pitchFamily="34" charset="0"/>
                <a:cs typeface="Calibri" pitchFamily="34" charset="0"/>
              </a:rPr>
              <a:t>Портал освітян України</a:t>
            </a:r>
            <a:r>
              <a:rPr lang="en-US" altLang="uk-UA" sz="2800" b="1" dirty="0">
                <a:solidFill>
                  <a:srgbClr val="000000"/>
                </a:solidFill>
                <a:ea typeface="Tahoma" pitchFamily="34" charset="0"/>
                <a:cs typeface="Calibri" pitchFamily="34" charset="0"/>
              </a:rPr>
              <a:t> </a:t>
            </a:r>
            <a:r>
              <a:rPr lang="uk-UA" altLang="uk-UA" sz="2800" b="1" dirty="0">
                <a:solidFill>
                  <a:srgbClr val="000000"/>
                </a:solidFill>
                <a:ea typeface="Tahoma" pitchFamily="34" charset="0"/>
                <a:cs typeface="Calibri" pitchFamily="34" charset="0"/>
              </a:rPr>
              <a:t>«Педрада»</a:t>
            </a:r>
          </a:p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uk-UA" sz="2800" b="1" dirty="0">
                <a:solidFill>
                  <a:srgbClr val="000000"/>
                </a:solidFill>
                <a:ea typeface="Tahoma" pitchFamily="34" charset="0"/>
                <a:cs typeface="Calibri" pitchFamily="34" charset="0"/>
                <a:hlinkClick r:id="rId2"/>
              </a:rPr>
              <a:t>pedrada.com.ua</a:t>
            </a:r>
            <a:endParaRPr lang="uk-UA" altLang="uk-UA" sz="2800" b="1" dirty="0">
              <a:solidFill>
                <a:srgbClr val="000000"/>
              </a:solidFill>
              <a:ea typeface="Tahoma" pitchFamily="34" charset="0"/>
              <a:cs typeface="Calibri" pitchFamily="34" charset="0"/>
            </a:endParaRPr>
          </a:p>
          <a:p>
            <a:pPr algn="ctr">
              <a:lnSpc>
                <a:spcPts val="2600"/>
              </a:lnSpc>
              <a:spcBef>
                <a:spcPts val="1200"/>
              </a:spcBef>
              <a:spcAft>
                <a:spcPct val="0"/>
              </a:spcAft>
            </a:pPr>
            <a:r>
              <a:rPr lang="uk-UA" sz="2800" b="1" dirty="0"/>
              <a:t> 0 44 586 56 06 </a:t>
            </a:r>
            <a:endParaRPr lang="en-US" altLang="uk-UA" sz="2800" b="1" dirty="0">
              <a:solidFill>
                <a:srgbClr val="000000"/>
              </a:solidFill>
              <a:ea typeface="Tahoma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4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971600" y="1628800"/>
            <a:ext cx="6048672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Сутністю поняття «освітні інновації»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348880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/>
              <a:buChar char=""/>
              <a:tabLst>
                <a:tab pos="2362200" algn="l"/>
              </a:tabLst>
            </a:pPr>
            <a:r>
              <a:rPr lang="uk-UA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процес створення й реалізації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освітніх концепцій, програм, </a:t>
            </a: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проєктів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технологій, що забезпечують підвищення ефективності та якості освіти</a:t>
            </a:r>
          </a:p>
          <a:p>
            <a:pPr lvl="0" algn="just">
              <a:spcAft>
                <a:spcPts val="0"/>
              </a:spcAft>
              <a:tabLst>
                <a:tab pos="2362200" algn="l"/>
              </a:tabLst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  <a:tabLst>
                <a:tab pos="2362200" algn="l"/>
              </a:tabLst>
            </a:pPr>
            <a:r>
              <a:rPr lang="uk-UA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педагогічні нововведення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— розроблені освітні концепції, програми, </a:t>
            </a: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проєкти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технології, застосування яких забезпечує якісні зміни освітньої політики та її результатів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2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857542" y="745858"/>
            <a:ext cx="7488832" cy="11521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нововведення вважалось інновацією, 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воно має бути:</a:t>
            </a:r>
          </a:p>
          <a:p>
            <a:pPr marL="0" indent="0">
              <a:buNone/>
            </a:pP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унікальним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нестандартним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системним і цілісним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спрямованим на якісну зміну системи освіти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4400" dirty="0"/>
          </a:p>
          <a:p>
            <a:pPr marL="0" indent="0">
              <a:buNone/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149080"/>
            <a:ext cx="2671460" cy="200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5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306139" y="404664"/>
            <a:ext cx="8435280" cy="4896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процес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нововведення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його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 в практику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створення нововведення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власне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дослідно­експериментальною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діяльністю і потребує спеціальної професійної підготовки, ресурсного забезпечення й наукового керівництва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Упровадження інновацій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насамперед пов’язано з удосконаленням освітніх технологій (форм, прийомів, методів) навчання й виховання, змісту освіти, її мети, концептуальних принципів здійснення освітньої діяльності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процеси завжди потребують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кваліфікації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спеціалістів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68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430902" y="2012943"/>
            <a:ext cx="3175037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Експериментальний дошкільний навчальний заклад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55977" y="1154068"/>
            <a:ext cx="4392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дошкільний навчальний заклад, у якому здійснюють дослідно-експериментальну роботу з перевірки результативності та можливості застосування педагогічних і управлінських інновацій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6377" y="4833875"/>
            <a:ext cx="8429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експериментального дошкільного навчального закладу не впливає на його підпорядкування, тип, форму власності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501644" y="2492896"/>
            <a:ext cx="804185" cy="4921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79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446024" y="1196752"/>
            <a:ext cx="8712967" cy="4176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uk-UA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експериментального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 такому дошкільному навчальному закладу, на базі якого здійснюють дослідно-експериментальну роботу з перевірки результативності та можливості застосування у практичній діяльності:</a:t>
            </a:r>
          </a:p>
          <a:p>
            <a:pPr marL="0" lvl="0" indent="0">
              <a:buNone/>
            </a:pPr>
            <a:endParaRPr lang="uk-UA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освітніх, дидактичних або виховних систем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організації освітнього процесу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 стандартів дошкільної освіти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інваріантної складової змісту дошкільної освіти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варіативної складової змісту дошкільної освіти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інноваційних освітніх, педагогічних та управлінських технологій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25709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332656"/>
            <a:ext cx="7704856" cy="193899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 про надання статусу експериментального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 навчального закладу всеукраїнського (регіонального) рівня приймають одночасно з рішенням про проведення на його базі дослідно-­експериментальної роботи відповідного рівня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92896"/>
            <a:ext cx="5328592" cy="386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23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94" y="69269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започаткування експерименту й подальшої організації дослідно-експериментальної роботи варто керуватися такими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нормативними документами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як-от:</a:t>
            </a:r>
          </a:p>
          <a:p>
            <a:pPr lvl="0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 України «Про освіту», «Про наукову і науково­-технічну діяльність», «Про авторське право і суміжні права», «Про науково­-технічну інформацію», «Про наукову 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науково­технічну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експертизу»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порядок здійснення інноваційної діяльності, затверджене наказом Міністерства освіти і науки України від 07.11.2000 № 522</a:t>
            </a:r>
          </a:p>
          <a:p>
            <a:pPr lvl="0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регіонального рівня, якщо дослідно-експериментальну роботу проводять на регіональному рівні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3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48680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статусу експериментального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 закладу всеукраїнського (регіонального ) рівня керівник дошкільного навчального закладу має подати такі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як:</a:t>
            </a:r>
          </a:p>
          <a:p>
            <a:pPr lvl="0"/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заявку про проведення дослідно-­експериментальної роботи (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заявка)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програму дослідно-­експериментальної роботи (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програма)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077072"/>
            <a:ext cx="2364854" cy="236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2932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2776</TotalTime>
  <Words>587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Georgia</vt:lpstr>
      <vt:lpstr>Tahoma</vt:lpstr>
      <vt:lpstr>Times New Roman</vt:lpstr>
      <vt:lpstr>Trebuchet MS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Гузько Руслан</dc:creator>
  <cp:lastModifiedBy>Інна Кіндрат</cp:lastModifiedBy>
  <cp:revision>144</cp:revision>
  <cp:lastPrinted>2014-03-31T13:42:24Z</cp:lastPrinted>
  <dcterms:modified xsi:type="dcterms:W3CDTF">2025-01-01T10:55:58Z</dcterms:modified>
</cp:coreProperties>
</file>